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</p:sldMasterIdLst>
  <p:notesMasterIdLst>
    <p:notesMasterId r:id="rId53"/>
  </p:notesMasterIdLst>
  <p:sldIdLst>
    <p:sldId id="256" r:id="rId2"/>
    <p:sldId id="296" r:id="rId3"/>
    <p:sldId id="1311" r:id="rId4"/>
    <p:sldId id="442" r:id="rId5"/>
    <p:sldId id="1262" r:id="rId6"/>
    <p:sldId id="1271" r:id="rId7"/>
    <p:sldId id="1343" r:id="rId8"/>
    <p:sldId id="1351" r:id="rId9"/>
    <p:sldId id="1344" r:id="rId10"/>
    <p:sldId id="1350" r:id="rId11"/>
    <p:sldId id="1347" r:id="rId12"/>
    <p:sldId id="1348" r:id="rId13"/>
    <p:sldId id="1349" r:id="rId14"/>
    <p:sldId id="1345" r:id="rId15"/>
    <p:sldId id="1346" r:id="rId16"/>
    <p:sldId id="470" r:id="rId17"/>
    <p:sldId id="422" r:id="rId18"/>
    <p:sldId id="1321" r:id="rId19"/>
    <p:sldId id="457" r:id="rId20"/>
    <p:sldId id="1269" r:id="rId21"/>
    <p:sldId id="1270" r:id="rId22"/>
    <p:sldId id="424" r:id="rId23"/>
    <p:sldId id="475" r:id="rId24"/>
    <p:sldId id="463" r:id="rId25"/>
    <p:sldId id="465" r:id="rId26"/>
    <p:sldId id="1286" r:id="rId27"/>
    <p:sldId id="1342" r:id="rId28"/>
    <p:sldId id="1282" r:id="rId29"/>
    <p:sldId id="476" r:id="rId30"/>
    <p:sldId id="1332" r:id="rId31"/>
    <p:sldId id="1331" r:id="rId32"/>
    <p:sldId id="1322" r:id="rId33"/>
    <p:sldId id="1327" r:id="rId34"/>
    <p:sldId id="1323" r:id="rId35"/>
    <p:sldId id="1324" r:id="rId36"/>
    <p:sldId id="1325" r:id="rId37"/>
    <p:sldId id="1326" r:id="rId38"/>
    <p:sldId id="1329" r:id="rId39"/>
    <p:sldId id="1330" r:id="rId40"/>
    <p:sldId id="1333" r:id="rId41"/>
    <p:sldId id="1334" r:id="rId42"/>
    <p:sldId id="1335" r:id="rId43"/>
    <p:sldId id="1336" r:id="rId44"/>
    <p:sldId id="1337" r:id="rId45"/>
    <p:sldId id="1338" r:id="rId46"/>
    <p:sldId id="1339" r:id="rId47"/>
    <p:sldId id="1340" r:id="rId48"/>
    <p:sldId id="1341" r:id="rId49"/>
    <p:sldId id="306" r:id="rId50"/>
    <p:sldId id="1281" r:id="rId51"/>
    <p:sldId id="310" r:id="rId52"/>
  </p:sldIdLst>
  <p:sldSz cx="9144000" cy="5715000" type="screen16x1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-18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Výchozí oddíl" id="{052278EA-E90D-400D-9BB4-1D43524389A2}">
          <p14:sldIdLst>
            <p14:sldId id="256"/>
            <p14:sldId id="296"/>
            <p14:sldId id="1311"/>
            <p14:sldId id="442"/>
            <p14:sldId id="1262"/>
            <p14:sldId id="1271"/>
            <p14:sldId id="1343"/>
            <p14:sldId id="1351"/>
            <p14:sldId id="1344"/>
            <p14:sldId id="1350"/>
            <p14:sldId id="1347"/>
            <p14:sldId id="1348"/>
            <p14:sldId id="1349"/>
            <p14:sldId id="1345"/>
            <p14:sldId id="1346"/>
            <p14:sldId id="470"/>
            <p14:sldId id="422"/>
            <p14:sldId id="1321"/>
            <p14:sldId id="457"/>
            <p14:sldId id="1269"/>
            <p14:sldId id="1270"/>
            <p14:sldId id="424"/>
            <p14:sldId id="475"/>
            <p14:sldId id="463"/>
            <p14:sldId id="465"/>
            <p14:sldId id="1286"/>
            <p14:sldId id="1342"/>
            <p14:sldId id="1282"/>
            <p14:sldId id="476"/>
            <p14:sldId id="1332"/>
            <p14:sldId id="1331"/>
            <p14:sldId id="1322"/>
            <p14:sldId id="1327"/>
            <p14:sldId id="1323"/>
            <p14:sldId id="1324"/>
            <p14:sldId id="1325"/>
            <p14:sldId id="1326"/>
            <p14:sldId id="1329"/>
            <p14:sldId id="1330"/>
            <p14:sldId id="1333"/>
            <p14:sldId id="1334"/>
            <p14:sldId id="1335"/>
            <p14:sldId id="1336"/>
            <p14:sldId id="1337"/>
            <p14:sldId id="1338"/>
            <p14:sldId id="1339"/>
            <p14:sldId id="1340"/>
            <p14:sldId id="1341"/>
            <p14:sldId id="306"/>
            <p14:sldId id="1281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455CF-1B7D-4079-A7FF-60C7316D03F6}" v="214" dt="2024-09-17T10:11:08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87621" autoAdjust="0"/>
  </p:normalViewPr>
  <p:slideViewPr>
    <p:cSldViewPr>
      <p:cViewPr>
        <p:scale>
          <a:sx n="100" d="100"/>
          <a:sy n="100" d="100"/>
        </p:scale>
        <p:origin x="1512" y="6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cs-CZ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cs-CZ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9481741-44DC-467F-8A51-BEE208DFC2F8}" type="datetimeFigureOut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cs-CZ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cs-CZ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cs-CZ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E357B32-63F5-47A8-BD32-1F7E7E144E1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665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lang="cs-CZ"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lang="cs-CZ"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lang="cs-CZ"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lang="cs-CZ"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lang="cs-CZ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/>
          </a:p>
        </p:txBody>
      </p:sp>
      <p:sp>
        <p:nvSpPr>
          <p:cNvPr id="22532" name="Rectangl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0DF2709-EB6F-4EF2-B6B4-F02FFBB0C2F8}" type="slidenum">
              <a:rPr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5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/>
          </a:p>
        </p:txBody>
      </p:sp>
      <p:sp>
        <p:nvSpPr>
          <p:cNvPr id="22532" name="Rectangl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0DF2709-EB6F-4EF2-B6B4-F02FFBB0C2F8}" type="slidenum">
              <a:rPr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3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975225"/>
            <a:ext cx="9144000" cy="73977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Rectangle 9"/>
          <p:cNvSpPr/>
          <p:nvPr/>
        </p:nvSpPr>
        <p:spPr>
          <a:xfrm>
            <a:off x="-9525" y="5045075"/>
            <a:ext cx="2249488" cy="59372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Rectangle 10"/>
          <p:cNvSpPr/>
          <p:nvPr/>
        </p:nvSpPr>
        <p:spPr>
          <a:xfrm>
            <a:off x="2359025" y="5037138"/>
            <a:ext cx="6784975" cy="59372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5041698"/>
            <a:ext cx="6515100" cy="57150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cs-CZ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r>
              <a:rPr lang="cs-CZ"/>
              <a:t>Kliknutím lze upravit styl předlohy.</a:t>
            </a:r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603500"/>
            <a:ext cx="6477000" cy="2264833"/>
          </a:xfrm>
        </p:spPr>
        <p:txBody>
          <a:bodyPr rtlCol="0"/>
          <a:lstStyle>
            <a:lvl1pPr eaLnBrk="1" latinLnBrk="0" hangingPunct="1">
              <a:defRPr kumimoji="0" lang="cs-CZ" cap="all" baseline="0"/>
            </a:lvl1pPr>
            <a:extLst/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5057775"/>
            <a:ext cx="2057400" cy="571500"/>
          </a:xfrm>
        </p:spPr>
        <p:txBody>
          <a:bodyPr>
            <a:noAutofit/>
          </a:bodyPr>
          <a:lstStyle>
            <a:lvl1pPr algn="ctr" eaLnBrk="1" latinLnBrk="0" hangingPunct="1">
              <a:defRPr kumimoji="0" lang="cs-CZ" sz="200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E09D16A-784A-416D-BB0D-974E5AFE1D22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196850"/>
            <a:ext cx="5867400" cy="304800"/>
          </a:xfrm>
        </p:spPr>
        <p:txBody>
          <a:bodyPr/>
          <a:lstStyle>
            <a:lvl1pPr algn="r" eaLnBrk="1" latinLnBrk="0" hangingPunct="1">
              <a:defRPr kumimoji="0" lang="cs-CZ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10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90500"/>
            <a:ext cx="838200" cy="317500"/>
          </a:xfrm>
        </p:spPr>
        <p:txBody>
          <a:bodyPr/>
          <a:lstStyle>
            <a:lvl1pPr eaLnBrk="1" latinLnBrk="0" hangingPunct="1">
              <a:defRPr kumimoji="0" lang="cs-CZ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565E3D7-EC31-4643-98F9-012839E7A0E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5635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502833"/>
            <a:ext cx="8153400" cy="364066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1FEFF-3583-4CB1-BF37-7B0B93706FD1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A2B66-1FB5-4043-80A6-E604CEC9E59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04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1270000"/>
            <a:ext cx="9144000" cy="9525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Rectangle 7"/>
          <p:cNvSpPr/>
          <p:nvPr/>
        </p:nvSpPr>
        <p:spPr>
          <a:xfrm>
            <a:off x="0" y="1333500"/>
            <a:ext cx="1295400" cy="8255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Rectangle 8"/>
          <p:cNvSpPr/>
          <p:nvPr/>
        </p:nvSpPr>
        <p:spPr>
          <a:xfrm>
            <a:off x="1371600" y="1333500"/>
            <a:ext cx="7772400" cy="8255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1"/>
            <a:ext cx="7123113" cy="1394354"/>
          </a:xfrm>
        </p:spPr>
        <p:txBody>
          <a:bodyPr/>
          <a:lstStyle>
            <a:lvl1pPr eaLnBrk="1" latinLnBrk="0" hangingPunct="1">
              <a:buNone/>
              <a:defRPr kumimoji="0" lang="cs-CZ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cs-CZ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cs-CZ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cs-CZ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cs-CZ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0"/>
            <a:ext cx="7620000" cy="825500"/>
          </a:xfrm>
        </p:spPr>
        <p:txBody>
          <a:bodyPr/>
          <a:lstStyle>
            <a:lvl1pPr algn="l" eaLnBrk="1" latinLnBrk="0" hangingPunct="1">
              <a:buNone/>
              <a:defRPr kumimoji="0" lang="cs-CZ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230E56-BAD7-4521-A726-CF40600880A8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460500"/>
            <a:ext cx="1295400" cy="584200"/>
          </a:xfrm>
        </p:spPr>
        <p:txBody>
          <a:bodyPr>
            <a:noAutofit/>
          </a:bodyPr>
          <a:lstStyle>
            <a:lvl1pPr eaLnBrk="1" latinLnBrk="0" hangingPunct="1">
              <a:defRPr kumimoji="0" lang="cs-CZ" sz="240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D774F15-ED78-4B73-B17F-94636B74100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5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502835"/>
            <a:ext cx="3886200" cy="36318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502833"/>
            <a:ext cx="3886200" cy="363180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23472B32-8E10-4263-85E0-8530E38E0522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90DB8495-159F-49E2-8883-6E1EF7EC6915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31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1233"/>
            <a:ext cx="8153400" cy="1117600"/>
          </a:xfrm>
        </p:spPr>
        <p:txBody>
          <a:bodyPr/>
          <a:lstStyle>
            <a:lvl1pPr eaLnBrk="1" latinLnBrk="0" hangingPunct="1">
              <a:defRPr kumimoji="0" lang="cs-CZ"/>
            </a:lvl1pPr>
            <a:extLst/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133131"/>
            <a:ext cx="3886200" cy="2921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133131"/>
            <a:ext cx="3886200" cy="2921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513652"/>
            <a:ext cx="3886200" cy="589280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cs-CZ"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513652"/>
            <a:ext cx="3886200" cy="589280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cs-CZ"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2E8B2855-BBBF-40A4-B016-4D43435F4562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4774DA97-79ED-40BD-BDED-3FD842FEC15D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49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CD5CD-5BB9-493C-91D5-A25F5CCA3EE1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A366F-3D05-4F09-99B1-8D95FA6D365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98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ED8FB53-69B2-4741-97BB-208319233D38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5207000"/>
            <a:ext cx="533400" cy="317500"/>
          </a:xfrm>
        </p:spPr>
        <p:txBody>
          <a:bodyPr/>
          <a:lstStyle>
            <a:lvl1pPr eaLnBrk="1" latinLnBrk="0" hangingPunct="1">
              <a:defRPr kumimoji="0" lang="cs-CZ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12335E3-1804-4973-9D8F-AB98C921D4A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10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233"/>
            <a:ext cx="8153400" cy="1117600"/>
          </a:xfrm>
        </p:spPr>
        <p:txBody>
          <a:bodyPr/>
          <a:lstStyle>
            <a:lvl1pPr algn="l" eaLnBrk="1" latinLnBrk="0" hangingPunct="1">
              <a:buNone/>
              <a:defRPr kumimoji="0" lang="cs-CZ" sz="4200" b="0"/>
            </a:lvl1pPr>
            <a:extLst/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87500"/>
            <a:ext cx="1600200" cy="3471333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cs-CZ" sz="1800"/>
            </a:lvl1pPr>
            <a:lvl2pPr eaLnBrk="1" latinLnBrk="0" hangingPunct="1">
              <a:buNone/>
              <a:defRPr kumimoji="0" lang="cs-CZ" sz="1200"/>
            </a:lvl2pPr>
            <a:lvl3pPr eaLnBrk="1" latinLnBrk="0" hangingPunct="1">
              <a:buNone/>
              <a:defRPr kumimoji="0" lang="cs-CZ" sz="1000"/>
            </a:lvl3pPr>
            <a:lvl4pPr eaLnBrk="1" latinLnBrk="0" hangingPunct="1">
              <a:buNone/>
              <a:defRPr kumimoji="0" lang="cs-CZ" sz="900"/>
            </a:lvl4pPr>
            <a:lvl5pPr eaLnBrk="1" latinLnBrk="0" hangingPunct="1">
              <a:buNone/>
              <a:defRPr kumimoji="0" lang="cs-CZ" sz="9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587500"/>
            <a:ext cx="6400800" cy="3556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F67B-9B69-4E9E-B7EA-F821951CC4D9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1F662-0280-460E-B267-C7DFF371EB6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59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-9525" y="3810000"/>
            <a:ext cx="9144000" cy="73977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Rectangle 8"/>
          <p:cNvSpPr/>
          <p:nvPr/>
        </p:nvSpPr>
        <p:spPr>
          <a:xfrm>
            <a:off x="-9525" y="3886200"/>
            <a:ext cx="1463675" cy="59372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Rectangle 9"/>
          <p:cNvSpPr/>
          <p:nvPr/>
        </p:nvSpPr>
        <p:spPr>
          <a:xfrm>
            <a:off x="1544638" y="3878263"/>
            <a:ext cx="7589837" cy="5953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Rectangle 10"/>
          <p:cNvSpPr/>
          <p:nvPr/>
        </p:nvSpPr>
        <p:spPr>
          <a:xfrm>
            <a:off x="1447800" y="0"/>
            <a:ext cx="100013" cy="572293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799840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>
            <a:normAutofit/>
          </a:bodyPr>
          <a:lstStyle>
            <a:lvl1pPr eaLnBrk="1" latinLnBrk="0" hangingPunct="1">
              <a:buNone/>
              <a:defRPr kumimoji="0" lang="cs-CZ" sz="3200"/>
            </a:lvl1pPr>
            <a:extLst/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572000"/>
            <a:ext cx="7315200" cy="57150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cs-CZ" sz="1700"/>
            </a:lvl1pPr>
            <a:lvl2pPr eaLnBrk="1" latinLnBrk="0" hangingPunct="1">
              <a:buFontTx/>
              <a:buNone/>
              <a:defRPr kumimoji="0" lang="cs-CZ" sz="1200"/>
            </a:lvl2pPr>
            <a:lvl3pPr eaLnBrk="1" latinLnBrk="0" hangingPunct="1">
              <a:buFontTx/>
              <a:buNone/>
              <a:defRPr kumimoji="0" lang="cs-CZ" sz="1000"/>
            </a:lvl3pPr>
            <a:lvl4pPr eaLnBrk="1" latinLnBrk="0" hangingPunct="1">
              <a:buFontTx/>
              <a:buNone/>
              <a:defRPr kumimoji="0" lang="cs-CZ" sz="900"/>
            </a:lvl4pPr>
            <a:lvl5pPr eaLnBrk="1" latinLnBrk="0" hangingPunct="1">
              <a:buFontTx/>
              <a:buNone/>
              <a:defRPr kumimoji="0" lang="cs-CZ" sz="9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937000"/>
            <a:ext cx="7315200" cy="508000"/>
          </a:xfrm>
        </p:spPr>
        <p:txBody>
          <a:bodyPr anchor="ctr"/>
          <a:lstStyle>
            <a:lvl1pPr algn="l" eaLnBrk="1" latinLnBrk="0" hangingPunct="1">
              <a:buNone/>
              <a:defRPr kumimoji="0" lang="cs-CZ"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5207000"/>
            <a:ext cx="2667000" cy="304800"/>
          </a:xfrm>
        </p:spPr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C22E2712-4864-4944-AD7B-DE0155D246BB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889375"/>
            <a:ext cx="1447800" cy="552450"/>
          </a:xfrm>
        </p:spPr>
        <p:txBody>
          <a:bodyPr rtlCol="0"/>
          <a:lstStyle>
            <a:lvl1pPr eaLnBrk="1" latinLnBrk="0" hangingPunct="1">
              <a:defRPr kumimoji="0" lang="cs-CZ" sz="2800"/>
            </a:lvl1pPr>
            <a:extLst/>
          </a:lstStyle>
          <a:p>
            <a:pPr>
              <a:defRPr/>
            </a:pPr>
            <a:fld id="{32F5D18E-C733-46B6-A9DC-9D52D661501A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5207000"/>
            <a:ext cx="4572000" cy="304800"/>
          </a:xfrm>
        </p:spPr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116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503363"/>
            <a:ext cx="815340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5207000"/>
            <a:ext cx="2667000" cy="304800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cs-CZ" sz="14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6454E60-FD3D-4114-A7C9-96615367A171}" type="datetime1">
              <a:rPr lang="cs-CZ"/>
              <a:pPr>
                <a:defRPr/>
              </a:pPr>
              <a:t>17.09.2024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5207000"/>
            <a:ext cx="5421313" cy="304800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cs-CZ" sz="14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1217613"/>
            <a:ext cx="9144000" cy="2667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1255713"/>
            <a:ext cx="533400" cy="1905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590550" y="1255713"/>
            <a:ext cx="8553450" cy="1905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47775"/>
            <a:ext cx="533400" cy="20478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cs-CZ" sz="1400" b="1">
                <a:solidFill>
                  <a:srgbClr val="FFFF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3E19F18-E6DE-46AA-B0F6-37F8166F3DF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33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31763"/>
            <a:ext cx="8153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5" r:id="rId2"/>
    <p:sldLayoutId id="2147483849" r:id="rId3"/>
    <p:sldLayoutId id="2147483850" r:id="rId4"/>
    <p:sldLayoutId id="2147483851" r:id="rId5"/>
    <p:sldLayoutId id="2147483846" r:id="rId6"/>
    <p:sldLayoutId id="2147483852" r:id="rId7"/>
    <p:sldLayoutId id="2147483847" r:id="rId8"/>
    <p:sldLayoutId id="2147483853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cs-CZ"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w Cen MT" pitchFamily="34" charset="-18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lang="cs-CZ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1463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cs-CZ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27013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cs-CZ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13" indent="-227013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cs-CZ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indent="-227013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cs-CZ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cs-CZ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cs-CZ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cs-CZ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cs-CZ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cs-CZ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0" y="3143250"/>
            <a:ext cx="8388350" cy="18319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Pásové střídání plodin 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Rectangle 4"/>
          <p:cNvSpPr>
            <a:spLocks noGrp="1"/>
          </p:cNvSpPr>
          <p:nvPr>
            <p:ph type="subTitle" idx="1"/>
          </p:nvPr>
        </p:nvSpPr>
        <p:spPr>
          <a:xfrm>
            <a:off x="2362200" y="5041900"/>
            <a:ext cx="6515100" cy="571500"/>
          </a:xfrm>
        </p:spPr>
        <p:txBody>
          <a:bodyPr/>
          <a:lstStyle/>
          <a:p>
            <a:pPr defTabSz="912813"/>
            <a:r>
              <a:rPr altLang="cs-CZ" sz="1900" dirty="0"/>
              <a:t>Ing. Michal Kraus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1B4B42-363B-4C88-84F3-3D6A7499B4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1236"/>
            <a:ext cx="4866005" cy="32581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DA6487-D842-4343-AAB1-F28EAB51916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673"/>
            <a:ext cx="3393440" cy="2152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7E44CC-87E8-40E3-BBD2-F2B936D2FB3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77" y="2658652"/>
            <a:ext cx="2707640" cy="15798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1820788"/>
            <a:ext cx="224047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Pokryv povrchu půdy strništěm po mělké podmítce s chemicky umrtveným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výdrolem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Povrch půdy je pokryt z 55%. ( klasifikace metodou Maximum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Likelihood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(MLC) )  </a:t>
            </a:r>
            <a:r>
              <a:rPr lang="cs-CZ" altLang="cs-CZ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cs-CZ" altLang="cs-CZ" sz="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860DAF1-63A2-1C16-7738-0B364A215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59287"/>
            <a:ext cx="58864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078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1866954"/>
            <a:ext cx="22404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Pokryv povrchu půdy porostem kukuřice založené s pomocí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půdoochranné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technologie.  Povrch půdy je pokryt ze 60% ( klasifikace metodou Maximum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Likelihood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Classification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(MLC) ).</a:t>
            </a:r>
            <a:b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CCF5FBD-32D3-C096-E409-AD02DB03C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74" y="2090092"/>
            <a:ext cx="57340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886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232" y="1893569"/>
            <a:ext cx="2240472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Pokryv povrchu půdy porostem dozrávající slunečnice bez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půdoochranné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technologie. Ačkoli je povrch půdy z letecké perspektivy pokrytý 50%, je ochrana půdy nedostatečná, protože je nerovnoměrná. Ve skutečnosti není pod úbory žádná ochrana, která by bránila povrchovému odnosu.  Proto je nutné chránit u širokořádkových plodin, jako je slunečnice, nebo kukuřice i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meziřadí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( klasifikace metodou Maximum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Likelihood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Classification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(MLC) ).</a:t>
            </a:r>
            <a:b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9FE90DD-B65D-83E3-BDD1-B5C4C1ED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70007"/>
            <a:ext cx="57340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803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232" y="1642730"/>
            <a:ext cx="2240472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Pokryv povrchu půdy posklizňovými zbytky, kde byla použita mělká podmítka a technologie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striptill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Povrch půdy je pokryt ze 40% ( klasifikace metodou Maximum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Likelihood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Classification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(MLC) ).</a:t>
            </a:r>
            <a:b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902B384-1EA5-76AA-44EB-27930865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5372"/>
            <a:ext cx="57340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03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1820788"/>
            <a:ext cx="224047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Pokryv povrchu půdy strništěm po mělké podmítce s chemicky umrtveným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výdrolem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Povrch půdy je pokryt z 55%. ( klasifikace metodou Maximum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Likelihood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(MLC) )        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3C57E33-1D42-4670-F7DB-612EF94C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5372"/>
            <a:ext cx="58864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78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1820788"/>
            <a:ext cx="224047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Pokryv povrchu půdy strništěm po mělké podmítce s chemicky umrtveným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výdrolem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Povrch půdy je pokryt z 55%. ( klasifikace metodou Maximum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Likelihood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cs-CZ" altLang="cs-CZ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(MLC) )        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618130-32C0-CA34-83D3-F3BD7ECB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5372"/>
            <a:ext cx="57340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7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Pásového střídání plodin </a:t>
            </a:r>
            <a:r>
              <a:rPr lang="cs-CZ" sz="4000"/>
              <a:t>ve světě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988A49-D241-4B48-8FF7-26AAB7C61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51" y="1585829"/>
            <a:ext cx="8240697" cy="378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76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Pásového střídání plodin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1100"/>
              </a:spcBef>
              <a:spcAft>
                <a:spcPts val="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Umožňuje bezpečné pěstování ekonomicky rentabilních plodin, které by v případě jejich pěstování v systémech velkých půdních celků a monokultur mohly jinak způsobovat závažné škody erozí (širokořádkové plodiny, okopaniny, aj.). </a:t>
            </a:r>
          </a:p>
          <a:p>
            <a:pPr marL="342900" lvl="0" indent="-342900">
              <a:lnSpc>
                <a:spcPct val="107000"/>
              </a:lnSpc>
              <a:spcBef>
                <a:spcPts val="1100"/>
              </a:spcBef>
              <a:spcAft>
                <a:spcPts val="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Střídání všech plodin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1100"/>
              </a:spcBef>
              <a:spcAft>
                <a:spcPts val="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Zajišťuje ochranu půdy po celý 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rok. </a:t>
            </a:r>
          </a:p>
          <a:p>
            <a:pPr marL="342900" indent="-342900">
              <a:lnSpc>
                <a:spcPct val="107000"/>
              </a:lnSpc>
              <a:spcBef>
                <a:spcPts val="1100"/>
              </a:spcBef>
              <a:spcAft>
                <a:spcPts val="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Umožňuje nasazení souprav se širokým záběrem.</a:t>
            </a:r>
            <a:endParaRPr lang="cs-CZ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1100"/>
              </a:spcBef>
              <a:spcAft>
                <a:spcPts val="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Opatření má povahu organizačního charakteru a nevyžaduje výstavbu drahých pevných protierozních bariér.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Bef>
                <a:spcPts val="1100"/>
              </a:spcBef>
              <a:spcAft>
                <a:spcPts val="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Zpomaluje odtok vody ze svahu, především z přívalových srážek. Tím podporuje biologické procesy v půdě, její obnovu a zlepšení potenciálu výnosu. Současně omezuje mobilitu a splavování živin, především dusíku a fosforu.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729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Pásového střídání plodin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777380"/>
            <a:ext cx="3530352" cy="336612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1100"/>
              </a:spcBef>
              <a:spcAft>
                <a:spcPts val="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Opatření s významnou podporou odborné i laické veřejnosti</a:t>
            </a:r>
            <a:endParaRPr lang="cs-CZ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3F01D1-9869-0961-435F-55B34ACC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633364"/>
            <a:ext cx="3943900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0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Protierozní účinky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50850B-B903-43C2-99BC-9744BB90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43210"/>
            <a:ext cx="7560840" cy="41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9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ROSTĚNICE, a. s.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2800" dirty="0"/>
              <a:t>Okres Vyškov</a:t>
            </a:r>
          </a:p>
          <a:p>
            <a:r>
              <a:rPr lang="cs-CZ" sz="2800" dirty="0"/>
              <a:t>Hlavní činnost: rostlinná a živočišná výroba, BPS Rostěnice a Nížkovice </a:t>
            </a:r>
          </a:p>
          <a:p>
            <a:r>
              <a:rPr lang="cs-CZ" sz="2800" dirty="0"/>
              <a:t>Výměra obhospodařovaných pozemků 10100ha</a:t>
            </a:r>
          </a:p>
          <a:p>
            <a:r>
              <a:rPr lang="cs-CZ" sz="2800" dirty="0"/>
              <a:t>Hlavní plodiny: sladovnický ječmen, pšenice, kukuřice, řepka, </a:t>
            </a:r>
            <a:r>
              <a:rPr lang="cs-CZ" sz="2800" dirty="0" err="1"/>
              <a:t>soja</a:t>
            </a:r>
            <a:endParaRPr lang="cs-CZ" sz="2800" dirty="0"/>
          </a:p>
          <a:p>
            <a:endParaRPr lang="cs-CZ" sz="2800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9CAE90-7033-4CE6-A997-6908268B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470" y="571500"/>
            <a:ext cx="2362530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79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0919F30-7352-41BB-9321-E6ABDEE47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40" y="40651"/>
            <a:ext cx="8190120" cy="56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47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832C6-1A10-4D5B-B755-68D7C53CD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ADC628-C8B5-4A55-B393-C773D1C3EE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78EF7C-5980-4679-860B-FEEB222D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-9740"/>
            <a:ext cx="8191387" cy="55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7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 err="1"/>
              <a:t>Protipžární</a:t>
            </a:r>
            <a:r>
              <a:rPr lang="cs-CZ" sz="4000" dirty="0"/>
              <a:t> opatření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6C2507-3A07-4BC8-9123-42632AFAC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794" y="3649588"/>
            <a:ext cx="2880320" cy="16201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157EA6-CDE2-466E-8EF7-AB049ADC5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84" y="1914384"/>
            <a:ext cx="7858231" cy="16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12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Technologie</a:t>
            </a:r>
            <a:endParaRPr lang="cs-CZ" sz="40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2800" dirty="0"/>
              <a:t>Stroje vybavené „automatickým řízením s technologií RTK“.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03C1BDF-7A69-4D7A-8E95-3B23C4C723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35175"/>
            <a:ext cx="4855210" cy="31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0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25412" y="1394483"/>
            <a:ext cx="5834820" cy="1591037"/>
          </a:xfrm>
        </p:spPr>
        <p:txBody>
          <a:bodyPr/>
          <a:lstStyle/>
          <a:p>
            <a:r>
              <a:rPr lang="cs-CZ" sz="2400" dirty="0"/>
              <a:t>Secí stroje vybavené automatickým ovládáním sekcí výsevních sekcí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Technologie</a:t>
            </a:r>
            <a:endParaRPr lang="cs-CZ" sz="4000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F8D6C2-F565-4B11-A6CE-B4F2924E3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41476"/>
            <a:ext cx="788833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6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25412" y="1394483"/>
            <a:ext cx="5834820" cy="1591037"/>
          </a:xfrm>
        </p:spPr>
        <p:txBody>
          <a:bodyPr/>
          <a:lstStyle/>
          <a:p>
            <a:r>
              <a:rPr lang="cs-CZ" sz="2400" dirty="0"/>
              <a:t>Aplikační technika s automatickým ovládáním sekcí ramen.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75" y="1515222"/>
            <a:ext cx="1800200" cy="2680298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Technologie</a:t>
            </a:r>
            <a:endParaRPr lang="cs-CZ" sz="4000" i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642050"/>
            <a:ext cx="2178594" cy="9292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62B8053-CD12-44D4-BF3F-0DB0E0A6A22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3611112"/>
            <a:ext cx="455880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58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5347D10-B040-B943-D549-73F4A1B4A7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TAČR SS06010290 Pásové střídání plodin</a:t>
            </a:r>
          </a:p>
          <a:p>
            <a:r>
              <a:rPr lang="cs-CZ" dirty="0"/>
              <a:t>Program </a:t>
            </a:r>
            <a:r>
              <a:rPr lang="cs-CZ" dirty="0" err="1"/>
              <a:t>aplikovaného</a:t>
            </a:r>
            <a:r>
              <a:rPr lang="cs-CZ" dirty="0"/>
              <a:t> </a:t>
            </a:r>
            <a:r>
              <a:rPr lang="cs-CZ" dirty="0" err="1"/>
              <a:t>výzkumu</a:t>
            </a:r>
            <a:r>
              <a:rPr lang="cs-CZ" dirty="0"/>
              <a:t>, </a:t>
            </a:r>
            <a:r>
              <a:rPr lang="cs-CZ" dirty="0" err="1"/>
              <a:t>experimentálnı́ho</a:t>
            </a:r>
            <a:r>
              <a:rPr lang="cs-CZ" dirty="0"/>
              <a:t> </a:t>
            </a:r>
            <a:r>
              <a:rPr lang="cs-CZ" dirty="0" err="1"/>
              <a:t>vývoje</a:t>
            </a:r>
            <a:r>
              <a:rPr lang="cs-CZ" dirty="0"/>
              <a:t> a </a:t>
            </a:r>
            <a:r>
              <a:rPr lang="cs-CZ" dirty="0" err="1"/>
              <a:t>inovacı</a:t>
            </a:r>
            <a:r>
              <a:rPr lang="cs-CZ" dirty="0"/>
              <a:t>́ v oblasti </a:t>
            </a:r>
            <a:r>
              <a:rPr lang="cs-CZ" dirty="0" err="1"/>
              <a:t>životnı́ho</a:t>
            </a:r>
            <a:r>
              <a:rPr lang="cs-CZ" dirty="0"/>
              <a:t> </a:t>
            </a:r>
            <a:r>
              <a:rPr lang="cs-CZ" dirty="0" err="1"/>
              <a:t>prostředı</a:t>
            </a:r>
            <a:r>
              <a:rPr lang="cs-CZ" dirty="0"/>
              <a:t>́ – </a:t>
            </a:r>
            <a:r>
              <a:rPr lang="cs-CZ" dirty="0" err="1"/>
              <a:t>Prostředı</a:t>
            </a:r>
            <a:r>
              <a:rPr lang="cs-CZ" dirty="0"/>
              <a:t>́ pro </a:t>
            </a:r>
            <a:r>
              <a:rPr lang="cs-CZ" dirty="0" err="1"/>
              <a:t>život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7573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Cíle projektu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50C767-16CC-07DD-495D-F7031ADA5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284" y="1502833"/>
            <a:ext cx="2624862" cy="20498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E5B50F8-1729-6369-E0A1-5A5BBBE45D94}"/>
              </a:ext>
            </a:extLst>
          </p:cNvPr>
          <p:cNvSpPr txBox="1"/>
          <p:nvPr/>
        </p:nvSpPr>
        <p:spPr>
          <a:xfrm>
            <a:off x="899592" y="1993404"/>
            <a:ext cx="4572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094F162-41B0-8ECC-1FCA-E0EB356138DC}"/>
              </a:ext>
            </a:extLst>
          </p:cNvPr>
          <p:cNvSpPr txBox="1"/>
          <p:nvPr/>
        </p:nvSpPr>
        <p:spPr>
          <a:xfrm>
            <a:off x="683568" y="1833969"/>
            <a:ext cx="4572000" cy="3567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Popsat opatření parametricky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Popsat vliv na biologii půdy a biodiverzitu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Protierozní opatření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Retenční možnosti opatření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Vytvořit podporu pro praxi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Zavést opatření do praxe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28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Certifikovaná metodika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A51C5D-7FD4-45C7-0D6C-15936F10B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37" y="1502833"/>
            <a:ext cx="5615804" cy="38894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50C767-16CC-07DD-495D-F7031ADA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284" y="1502833"/>
            <a:ext cx="2624862" cy="2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8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GIS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655734-6142-BD87-E812-24D002896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1840"/>
            <a:ext cx="5668166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0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ROSTĚNICE, a. s.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sz="2800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9CAE90-7033-4CE6-A997-6908268B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470" y="571500"/>
            <a:ext cx="2362530" cy="6477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EA7A86-850F-C253-3817-8DFEE9111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80" y="1750400"/>
            <a:ext cx="4138100" cy="31455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C6D3608-B9D0-A4CD-DD21-A2AA9F665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717" y="1771946"/>
            <a:ext cx="4504617" cy="31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09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LPIS (vektory DPB)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mapa, snímek obrazovky, diagram&#10;&#10;Popis byl vytvořen automaticky">
            <a:extLst>
              <a:ext uri="{FF2B5EF4-FFF2-40B4-BE49-F238E27FC236}">
                <a16:creationId xmlns:a16="http://schemas.microsoft.com/office/drawing/2014/main" id="{CB8CF192-67E2-9C6C-30FC-DF127AF95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80850"/>
            <a:ext cx="6948264" cy="37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43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LPIS (vektory DPB)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 descr="Obsah obrázku text, snímek obrazovky, software, číslo&#10;&#10;Popis byl vytvořen automaticky">
            <a:extLst>
              <a:ext uri="{FF2B5EF4-FFF2-40B4-BE49-F238E27FC236}">
                <a16:creationId xmlns:a16="http://schemas.microsoft.com/office/drawing/2014/main" id="{B8906D42-6C00-B8B1-F409-9F4D86934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60148"/>
            <a:ext cx="6948264" cy="371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35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 err="1"/>
              <a:t>Geoportál</a:t>
            </a:r>
            <a:r>
              <a:rPr lang="cs-CZ" sz="2800" dirty="0"/>
              <a:t> ČÚZK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08680B5C-08DF-3514-6E45-609858DCC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94" y="2511000"/>
            <a:ext cx="4343154" cy="271739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7F831EB-9325-1A0F-B63A-283E930DA16B}"/>
              </a:ext>
            </a:extLst>
          </p:cNvPr>
          <p:cNvSpPr txBox="1"/>
          <p:nvPr/>
        </p:nvSpPr>
        <p:spPr>
          <a:xfrm>
            <a:off x="609600" y="18901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https://ags.cuzk.cz/geoprohlizec/?k=11273</a:t>
            </a:r>
          </a:p>
        </p:txBody>
      </p:sp>
    </p:spTree>
    <p:extLst>
      <p:ext uri="{BB962C8B-B14F-4D97-AF65-F5344CB8AC3E}">
        <p14:creationId xmlns:p14="http://schemas.microsoft.com/office/powerpoint/2010/main" val="685245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DMR 5G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7E4DD4-B5C1-9BCC-288C-DBAAD1BC0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76393"/>
            <a:ext cx="7882408" cy="4007374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E469F23E-0FA2-51E7-943A-64D33B0160CF}"/>
              </a:ext>
            </a:extLst>
          </p:cNvPr>
          <p:cNvSpPr/>
          <p:nvPr/>
        </p:nvSpPr>
        <p:spPr>
          <a:xfrm>
            <a:off x="7173788" y="2137420"/>
            <a:ext cx="1526704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8585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DMR 5G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7E4DD4-B5C1-9BCC-288C-DBAAD1BC0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76393"/>
            <a:ext cx="7882408" cy="4007374"/>
          </a:xfrm>
          <a:prstGeom prst="rect">
            <a:avLst/>
          </a:prstGeom>
        </p:spPr>
      </p:pic>
      <p:pic>
        <p:nvPicPr>
          <p:cNvPr id="4" name="Obrázek 3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2C67F6CB-FE2A-F762-B95D-DEB970C7C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1421"/>
            <a:ext cx="7882408" cy="3982345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4785EEE6-749C-5A40-DB53-38AEFE6470A8}"/>
              </a:ext>
            </a:extLst>
          </p:cNvPr>
          <p:cNvSpPr/>
          <p:nvPr/>
        </p:nvSpPr>
        <p:spPr>
          <a:xfrm>
            <a:off x="7173788" y="2713484"/>
            <a:ext cx="1526704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843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DMR 5G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7E4DD4-B5C1-9BCC-288C-DBAAD1BC0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76393"/>
            <a:ext cx="7882408" cy="4007374"/>
          </a:xfrm>
          <a:prstGeom prst="rect">
            <a:avLst/>
          </a:prstGeom>
        </p:spPr>
      </p:pic>
      <p:pic>
        <p:nvPicPr>
          <p:cNvPr id="4" name="Obrázek 3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2C67F6CB-FE2A-F762-B95D-DEB970C7C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1421"/>
            <a:ext cx="7882408" cy="3982345"/>
          </a:xfrm>
          <a:prstGeom prst="rect">
            <a:avLst/>
          </a:prstGeom>
        </p:spPr>
      </p:pic>
      <p:pic>
        <p:nvPicPr>
          <p:cNvPr id="5" name="Obrázek 4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51ACCC7A-1255-AE77-DD98-4C64203DE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6" y="1576393"/>
            <a:ext cx="7882408" cy="3996830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0598A1FC-716D-A36C-BCEE-DBA6F9C5D71D}"/>
              </a:ext>
            </a:extLst>
          </p:cNvPr>
          <p:cNvSpPr/>
          <p:nvPr/>
        </p:nvSpPr>
        <p:spPr>
          <a:xfrm>
            <a:off x="8244408" y="2209428"/>
            <a:ext cx="404056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238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DMR 5G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7E4DD4-B5C1-9BCC-288C-DBAAD1BC0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76393"/>
            <a:ext cx="7882408" cy="4007374"/>
          </a:xfrm>
          <a:prstGeom prst="rect">
            <a:avLst/>
          </a:prstGeom>
        </p:spPr>
      </p:pic>
      <p:pic>
        <p:nvPicPr>
          <p:cNvPr id="4" name="Obrázek 3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2C67F6CB-FE2A-F762-B95D-DEB970C7C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1421"/>
            <a:ext cx="7882408" cy="3982345"/>
          </a:xfrm>
          <a:prstGeom prst="rect">
            <a:avLst/>
          </a:prstGeom>
        </p:spPr>
      </p:pic>
      <p:pic>
        <p:nvPicPr>
          <p:cNvPr id="5" name="Obrázek 4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51ACCC7A-1255-AE77-DD98-4C64203DE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6" y="1576393"/>
            <a:ext cx="7882408" cy="39968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248646-F6AD-1971-82B7-C9A46BDFB8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3" y="1593076"/>
            <a:ext cx="7898841" cy="3990689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23A4F9F8-63FB-C443-A675-246680EF600C}"/>
              </a:ext>
            </a:extLst>
          </p:cNvPr>
          <p:cNvSpPr/>
          <p:nvPr/>
        </p:nvSpPr>
        <p:spPr>
          <a:xfrm>
            <a:off x="7173788" y="2353444"/>
            <a:ext cx="1526704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165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DMR 5G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7E4DD4-B5C1-9BCC-288C-DBAAD1BC0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76393"/>
            <a:ext cx="7882408" cy="4007374"/>
          </a:xfrm>
          <a:prstGeom prst="rect">
            <a:avLst/>
          </a:prstGeom>
        </p:spPr>
      </p:pic>
      <p:pic>
        <p:nvPicPr>
          <p:cNvPr id="4" name="Obrázek 3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2C67F6CB-FE2A-F762-B95D-DEB970C7C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1421"/>
            <a:ext cx="7882408" cy="3982345"/>
          </a:xfrm>
          <a:prstGeom prst="rect">
            <a:avLst/>
          </a:prstGeom>
        </p:spPr>
      </p:pic>
      <p:pic>
        <p:nvPicPr>
          <p:cNvPr id="5" name="Obrázek 4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51ACCC7A-1255-AE77-DD98-4C64203DE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6" y="1576393"/>
            <a:ext cx="7882408" cy="39968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248646-F6AD-1971-82B7-C9A46BDFB8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3" y="1593076"/>
            <a:ext cx="7898841" cy="3990689"/>
          </a:xfrm>
          <a:prstGeom prst="rect">
            <a:avLst/>
          </a:prstGeom>
        </p:spPr>
      </p:pic>
      <p:pic>
        <p:nvPicPr>
          <p:cNvPr id="9" name="Obrázek 8" descr="Obsah obrázku text, snímek obrazovky, mapa">
            <a:extLst>
              <a:ext uri="{FF2B5EF4-FFF2-40B4-BE49-F238E27FC236}">
                <a16:creationId xmlns:a16="http://schemas.microsoft.com/office/drawing/2014/main" id="{E6AEACA8-BADE-F8DD-8446-328560DB52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69181"/>
            <a:ext cx="7898841" cy="4005046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F2D6D54A-4283-FEDD-85CE-28608B5421C4}"/>
              </a:ext>
            </a:extLst>
          </p:cNvPr>
          <p:cNvSpPr/>
          <p:nvPr/>
        </p:nvSpPr>
        <p:spPr>
          <a:xfrm>
            <a:off x="3707904" y="4153644"/>
            <a:ext cx="2016224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6DADBD71-0818-5090-057B-D0B07BBFC778}"/>
              </a:ext>
            </a:extLst>
          </p:cNvPr>
          <p:cNvSpPr/>
          <p:nvPr/>
        </p:nvSpPr>
        <p:spPr>
          <a:xfrm>
            <a:off x="3682206" y="3163788"/>
            <a:ext cx="1526704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432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Portál </a:t>
            </a:r>
            <a:r>
              <a:rPr lang="cs-CZ" sz="2800" dirty="0" err="1"/>
              <a:t>AgriGIS</a:t>
            </a:r>
            <a:r>
              <a:rPr lang="cs-CZ" sz="2800" dirty="0"/>
              <a:t> </a:t>
            </a:r>
            <a:r>
              <a:rPr lang="cs-CZ" sz="2800" dirty="0" err="1"/>
              <a:t>MZe</a:t>
            </a:r>
            <a:endParaRPr lang="cs-CZ" sz="2800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 descr="Obsah obrázku seno, snímek obrazovky, sláma, pole&#10;&#10;Popis byl vytvořen automaticky">
            <a:extLst>
              <a:ext uri="{FF2B5EF4-FFF2-40B4-BE49-F238E27FC236}">
                <a16:creationId xmlns:a16="http://schemas.microsoft.com/office/drawing/2014/main" id="{574EFA6D-B49C-8A14-4EA3-54064C603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8744"/>
            <a:ext cx="7202600" cy="355600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47A165FC-BDEE-99CE-323F-216111BF9F7E}"/>
              </a:ext>
            </a:extLst>
          </p:cNvPr>
          <p:cNvSpPr/>
          <p:nvPr/>
        </p:nvSpPr>
        <p:spPr>
          <a:xfrm>
            <a:off x="6588223" y="1921396"/>
            <a:ext cx="432049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3128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Portál </a:t>
            </a:r>
            <a:r>
              <a:rPr lang="cs-CZ" sz="2800" dirty="0" err="1"/>
              <a:t>AgriGIS</a:t>
            </a:r>
            <a:r>
              <a:rPr lang="cs-CZ" sz="2800" dirty="0"/>
              <a:t> </a:t>
            </a:r>
            <a:r>
              <a:rPr lang="cs-CZ" sz="2800" dirty="0" err="1"/>
              <a:t>MZe</a:t>
            </a:r>
            <a:endParaRPr lang="cs-CZ" sz="2800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6D9F51C-11DC-3043-E733-BCA49AAAE0B8}"/>
              </a:ext>
            </a:extLst>
          </p:cNvPr>
          <p:cNvSpPr txBox="1">
            <a:spLocks/>
          </p:cNvSpPr>
          <p:nvPr/>
        </p:nvSpPr>
        <p:spPr bwMode="auto">
          <a:xfrm>
            <a:off x="609600" y="1502833"/>
            <a:ext cx="8153400" cy="36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lang="cs-CZ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1463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lang="cs-CZ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13" indent="-22701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lang="cs-CZ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013" indent="-22701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pitchFamily="2" charset="2"/>
              <a:buChar char="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213" indent="-22701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itchFamily="2" charset="2"/>
              <a:buChar char="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cs-CZ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cs-CZ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cs-CZ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cs-CZ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cs-CZ" sz="2800" dirty="0"/>
              <a:t>Dráhy soustředěného odtoku</a:t>
            </a:r>
          </a:p>
          <a:p>
            <a:r>
              <a:rPr lang="cs-CZ" sz="2800" dirty="0"/>
              <a:t>Mapy erozní ohroženosti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pPr marL="0" indent="0">
              <a:buFont typeface="Wingdings" pitchFamily="2" charset="2"/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12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/>
              <a:t>Řemenová držba v roce 1953</a:t>
            </a:r>
            <a:endParaRPr lang="cs-CZ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353444"/>
            <a:ext cx="2418674" cy="21065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EE4BDA-611F-4957-A6D8-B63789E39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560785"/>
            <a:ext cx="6038106" cy="38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85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C6CE7D40-6E2A-FCA4-5E8C-76EC00C9B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616115"/>
            <a:ext cx="3033354" cy="35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43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snímek obrazovky, diagram, software&#10;&#10;Popis byl vytvořen automaticky">
            <a:extLst>
              <a:ext uri="{FF2B5EF4-FFF2-40B4-BE49-F238E27FC236}">
                <a16:creationId xmlns:a16="http://schemas.microsoft.com/office/drawing/2014/main" id="{1A8A468E-D367-0D79-FF1D-E56D34ED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55335"/>
            <a:ext cx="6588224" cy="34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61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snímek obrazovky, diagram, software&#10;&#10;Popis byl vytvořen automaticky">
            <a:extLst>
              <a:ext uri="{FF2B5EF4-FFF2-40B4-BE49-F238E27FC236}">
                <a16:creationId xmlns:a16="http://schemas.microsoft.com/office/drawing/2014/main" id="{1A8A468E-D367-0D79-FF1D-E56D34ED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55335"/>
            <a:ext cx="6588224" cy="3488165"/>
          </a:xfrm>
          <a:prstGeom prst="rect">
            <a:avLst/>
          </a:prstGeom>
        </p:spPr>
      </p:pic>
      <p:pic>
        <p:nvPicPr>
          <p:cNvPr id="3" name="Obrázek 2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7B36DF79-10DF-1636-76ED-AFE92A20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5148"/>
            <a:ext cx="7452320" cy="3659312"/>
          </a:xfrm>
          <a:prstGeom prst="rect">
            <a:avLst/>
          </a:prstGeom>
        </p:spPr>
      </p:pic>
      <p:pic>
        <p:nvPicPr>
          <p:cNvPr id="7" name="Obrázek 6" descr="Obsah obrázku text, mapa, snímek obrazovky, software&#10;&#10;Popis byl vytvořen automaticky">
            <a:extLst>
              <a:ext uri="{FF2B5EF4-FFF2-40B4-BE49-F238E27FC236}">
                <a16:creationId xmlns:a16="http://schemas.microsoft.com/office/drawing/2014/main" id="{7F7FDB5B-7560-6877-86F3-2E004815D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1505149"/>
            <a:ext cx="7502335" cy="36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16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snímek obrazovky, diagram, software&#10;&#10;Popis byl vytvořen automaticky">
            <a:extLst>
              <a:ext uri="{FF2B5EF4-FFF2-40B4-BE49-F238E27FC236}">
                <a16:creationId xmlns:a16="http://schemas.microsoft.com/office/drawing/2014/main" id="{1A8A468E-D367-0D79-FF1D-E56D34ED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55335"/>
            <a:ext cx="6588224" cy="3488165"/>
          </a:xfrm>
          <a:prstGeom prst="rect">
            <a:avLst/>
          </a:prstGeom>
        </p:spPr>
      </p:pic>
      <p:pic>
        <p:nvPicPr>
          <p:cNvPr id="3" name="Obrázek 2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7B36DF79-10DF-1636-76ED-AFE92A20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5148"/>
            <a:ext cx="7452320" cy="36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1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snímek obrazovky, diagram, software&#10;&#10;Popis byl vytvořen automaticky">
            <a:extLst>
              <a:ext uri="{FF2B5EF4-FFF2-40B4-BE49-F238E27FC236}">
                <a16:creationId xmlns:a16="http://schemas.microsoft.com/office/drawing/2014/main" id="{1A8A468E-D367-0D79-FF1D-E56D34ED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55335"/>
            <a:ext cx="6588224" cy="3488165"/>
          </a:xfrm>
          <a:prstGeom prst="rect">
            <a:avLst/>
          </a:prstGeom>
        </p:spPr>
      </p:pic>
      <p:pic>
        <p:nvPicPr>
          <p:cNvPr id="3" name="Obrázek 2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7B36DF79-10DF-1636-76ED-AFE92A20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5148"/>
            <a:ext cx="7452320" cy="3659312"/>
          </a:xfrm>
          <a:prstGeom prst="rect">
            <a:avLst/>
          </a:prstGeom>
        </p:spPr>
      </p:pic>
      <p:pic>
        <p:nvPicPr>
          <p:cNvPr id="5" name="Obrázek 4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06C6029D-72A9-F752-4ACA-F071CB24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8" y="1483816"/>
            <a:ext cx="7498345" cy="36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7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snímek obrazovky, diagram, software&#10;&#10;Popis byl vytvořen automaticky">
            <a:extLst>
              <a:ext uri="{FF2B5EF4-FFF2-40B4-BE49-F238E27FC236}">
                <a16:creationId xmlns:a16="http://schemas.microsoft.com/office/drawing/2014/main" id="{1A8A468E-D367-0D79-FF1D-E56D34ED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55335"/>
            <a:ext cx="6588224" cy="3488165"/>
          </a:xfrm>
          <a:prstGeom prst="rect">
            <a:avLst/>
          </a:prstGeom>
        </p:spPr>
      </p:pic>
      <p:pic>
        <p:nvPicPr>
          <p:cNvPr id="3" name="Obrázek 2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7B36DF79-10DF-1636-76ED-AFE92A20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5148"/>
            <a:ext cx="7452320" cy="3659312"/>
          </a:xfrm>
          <a:prstGeom prst="rect">
            <a:avLst/>
          </a:prstGeom>
        </p:spPr>
      </p:pic>
      <p:pic>
        <p:nvPicPr>
          <p:cNvPr id="5" name="Obrázek 4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06C6029D-72A9-F752-4ACA-F071CB24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8" y="1483816"/>
            <a:ext cx="7498345" cy="3659312"/>
          </a:xfrm>
          <a:prstGeom prst="rect">
            <a:avLst/>
          </a:prstGeom>
        </p:spPr>
      </p:pic>
      <p:pic>
        <p:nvPicPr>
          <p:cNvPr id="7" name="Obrázek 6" descr="Obsah obrázku text, snímek obrazovky, Multimediální software, software&#10;&#10;Popis byl vytvořen automaticky">
            <a:extLst>
              <a:ext uri="{FF2B5EF4-FFF2-40B4-BE49-F238E27FC236}">
                <a16:creationId xmlns:a16="http://schemas.microsoft.com/office/drawing/2014/main" id="{5E5C7197-3C01-7B7E-E00C-28852E586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5" y="1505148"/>
            <a:ext cx="7533418" cy="36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74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snímek obrazovky, diagram, software&#10;&#10;Popis byl vytvořen automaticky">
            <a:extLst>
              <a:ext uri="{FF2B5EF4-FFF2-40B4-BE49-F238E27FC236}">
                <a16:creationId xmlns:a16="http://schemas.microsoft.com/office/drawing/2014/main" id="{1A8A468E-D367-0D79-FF1D-E56D34ED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55335"/>
            <a:ext cx="6588224" cy="3488165"/>
          </a:xfrm>
          <a:prstGeom prst="rect">
            <a:avLst/>
          </a:prstGeom>
        </p:spPr>
      </p:pic>
      <p:pic>
        <p:nvPicPr>
          <p:cNvPr id="3" name="Obrázek 2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7B36DF79-10DF-1636-76ED-AFE92A20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5148"/>
            <a:ext cx="7452320" cy="3659312"/>
          </a:xfrm>
          <a:prstGeom prst="rect">
            <a:avLst/>
          </a:prstGeom>
        </p:spPr>
      </p:pic>
      <p:pic>
        <p:nvPicPr>
          <p:cNvPr id="5" name="Obrázek 4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06C6029D-72A9-F752-4ACA-F071CB24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8" y="1483816"/>
            <a:ext cx="7498345" cy="3659312"/>
          </a:xfrm>
          <a:prstGeom prst="rect">
            <a:avLst/>
          </a:prstGeom>
        </p:spPr>
      </p:pic>
      <p:pic>
        <p:nvPicPr>
          <p:cNvPr id="7" name="Obrázek 6" descr="Obsah obrázku text, snímek obrazovky, Multimediální software, software&#10;&#10;Popis byl vytvořen automaticky">
            <a:extLst>
              <a:ext uri="{FF2B5EF4-FFF2-40B4-BE49-F238E27FC236}">
                <a16:creationId xmlns:a16="http://schemas.microsoft.com/office/drawing/2014/main" id="{5E5C7197-3C01-7B7E-E00C-28852E586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5" y="1505148"/>
            <a:ext cx="7533418" cy="3649390"/>
          </a:xfrm>
          <a:prstGeom prst="rect">
            <a:avLst/>
          </a:prstGeom>
        </p:spPr>
      </p:pic>
      <p:pic>
        <p:nvPicPr>
          <p:cNvPr id="9" name="Obrázek 8" descr="Obsah obrázku text, mapa, snímek obrazovky, software&#10;&#10;Popis byl vytvořen automaticky">
            <a:extLst>
              <a:ext uri="{FF2B5EF4-FFF2-40B4-BE49-F238E27FC236}">
                <a16:creationId xmlns:a16="http://schemas.microsoft.com/office/drawing/2014/main" id="{1A44F4CE-0EDC-313C-CDAA-BF9F7A8B7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4" y="1489996"/>
            <a:ext cx="7817690" cy="36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55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snímek obrazovky, diagram, software&#10;&#10;Popis byl vytvořen automaticky">
            <a:extLst>
              <a:ext uri="{FF2B5EF4-FFF2-40B4-BE49-F238E27FC236}">
                <a16:creationId xmlns:a16="http://schemas.microsoft.com/office/drawing/2014/main" id="{1A8A468E-D367-0D79-FF1D-E56D34ED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55335"/>
            <a:ext cx="6588224" cy="3488165"/>
          </a:xfrm>
          <a:prstGeom prst="rect">
            <a:avLst/>
          </a:prstGeom>
        </p:spPr>
      </p:pic>
      <p:pic>
        <p:nvPicPr>
          <p:cNvPr id="3" name="Obrázek 2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7B36DF79-10DF-1636-76ED-AFE92A20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5148"/>
            <a:ext cx="7452320" cy="3659312"/>
          </a:xfrm>
          <a:prstGeom prst="rect">
            <a:avLst/>
          </a:prstGeom>
        </p:spPr>
      </p:pic>
      <p:pic>
        <p:nvPicPr>
          <p:cNvPr id="5" name="Obrázek 4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06C6029D-72A9-F752-4ACA-F071CB24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8" y="1483816"/>
            <a:ext cx="7498345" cy="3659312"/>
          </a:xfrm>
          <a:prstGeom prst="rect">
            <a:avLst/>
          </a:prstGeom>
        </p:spPr>
      </p:pic>
      <p:pic>
        <p:nvPicPr>
          <p:cNvPr id="7" name="Obrázek 6" descr="Obsah obrázku text, snímek obrazovky, Multimediální software, software&#10;&#10;Popis byl vytvořen automaticky">
            <a:extLst>
              <a:ext uri="{FF2B5EF4-FFF2-40B4-BE49-F238E27FC236}">
                <a16:creationId xmlns:a16="http://schemas.microsoft.com/office/drawing/2014/main" id="{5E5C7197-3C01-7B7E-E00C-28852E586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5" y="1505148"/>
            <a:ext cx="7533418" cy="3649390"/>
          </a:xfrm>
          <a:prstGeom prst="rect">
            <a:avLst/>
          </a:prstGeom>
        </p:spPr>
      </p:pic>
      <p:pic>
        <p:nvPicPr>
          <p:cNvPr id="9" name="Obrázek 8" descr="Obsah obrázku text, mapa, snímek obrazovky, software&#10;&#10;Popis byl vytvořen automaticky">
            <a:extLst>
              <a:ext uri="{FF2B5EF4-FFF2-40B4-BE49-F238E27FC236}">
                <a16:creationId xmlns:a16="http://schemas.microsoft.com/office/drawing/2014/main" id="{1A44F4CE-0EDC-313C-CDAA-BF9F7A8B7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4" y="1489996"/>
            <a:ext cx="7817690" cy="3664542"/>
          </a:xfrm>
          <a:prstGeom prst="rect">
            <a:avLst/>
          </a:prstGeom>
        </p:spPr>
      </p:pic>
      <p:pic>
        <p:nvPicPr>
          <p:cNvPr id="10" name="Obrázek 9" descr="Obsah obrázku text, snímek obrazovky, mapa, software&#10;&#10;Popis byl vytvořen automaticky">
            <a:extLst>
              <a:ext uri="{FF2B5EF4-FFF2-40B4-BE49-F238E27FC236}">
                <a16:creationId xmlns:a16="http://schemas.microsoft.com/office/drawing/2014/main" id="{62FECE02-D68F-9BE6-8805-39D528247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" y="1505148"/>
            <a:ext cx="8368464" cy="36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49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Nástroj pro vyhodnocování návrhu PSP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9BC47-612A-4DCE-A15B-D5FEE6229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snímek obrazovky, diagram, software&#10;&#10;Popis byl vytvořen automaticky">
            <a:extLst>
              <a:ext uri="{FF2B5EF4-FFF2-40B4-BE49-F238E27FC236}">
                <a16:creationId xmlns:a16="http://schemas.microsoft.com/office/drawing/2014/main" id="{1A8A468E-D367-0D79-FF1D-E56D34ED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655335"/>
            <a:ext cx="6588224" cy="3488165"/>
          </a:xfrm>
          <a:prstGeom prst="rect">
            <a:avLst/>
          </a:prstGeom>
        </p:spPr>
      </p:pic>
      <p:pic>
        <p:nvPicPr>
          <p:cNvPr id="3" name="Obrázek 2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7B36DF79-10DF-1636-76ED-AFE92A20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5148"/>
            <a:ext cx="7452320" cy="3659312"/>
          </a:xfrm>
          <a:prstGeom prst="rect">
            <a:avLst/>
          </a:prstGeom>
        </p:spPr>
      </p:pic>
      <p:pic>
        <p:nvPicPr>
          <p:cNvPr id="5" name="Obrázek 4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06C6029D-72A9-F752-4ACA-F071CB24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8" y="1483816"/>
            <a:ext cx="7498345" cy="3659312"/>
          </a:xfrm>
          <a:prstGeom prst="rect">
            <a:avLst/>
          </a:prstGeom>
        </p:spPr>
      </p:pic>
      <p:pic>
        <p:nvPicPr>
          <p:cNvPr id="7" name="Obrázek 6" descr="Obsah obrázku text, snímek obrazovky, Multimediální software, software&#10;&#10;Popis byl vytvořen automaticky">
            <a:extLst>
              <a:ext uri="{FF2B5EF4-FFF2-40B4-BE49-F238E27FC236}">
                <a16:creationId xmlns:a16="http://schemas.microsoft.com/office/drawing/2014/main" id="{5E5C7197-3C01-7B7E-E00C-28852E586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5" y="1505148"/>
            <a:ext cx="7533418" cy="3649390"/>
          </a:xfrm>
          <a:prstGeom prst="rect">
            <a:avLst/>
          </a:prstGeom>
        </p:spPr>
      </p:pic>
      <p:pic>
        <p:nvPicPr>
          <p:cNvPr id="9" name="Obrázek 8" descr="Obsah obrázku text, mapa, snímek obrazovky, software&#10;&#10;Popis byl vytvořen automaticky">
            <a:extLst>
              <a:ext uri="{FF2B5EF4-FFF2-40B4-BE49-F238E27FC236}">
                <a16:creationId xmlns:a16="http://schemas.microsoft.com/office/drawing/2014/main" id="{1A44F4CE-0EDC-313C-CDAA-BF9F7A8B7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4" y="1489996"/>
            <a:ext cx="7817690" cy="3664542"/>
          </a:xfrm>
          <a:prstGeom prst="rect">
            <a:avLst/>
          </a:prstGeom>
        </p:spPr>
      </p:pic>
      <p:pic>
        <p:nvPicPr>
          <p:cNvPr id="10" name="Obrázek 9" descr="Obsah obrázku text, snímek obrazovky, mapa, software&#10;&#10;Popis byl vytvořen automaticky">
            <a:extLst>
              <a:ext uri="{FF2B5EF4-FFF2-40B4-BE49-F238E27FC236}">
                <a16:creationId xmlns:a16="http://schemas.microsoft.com/office/drawing/2014/main" id="{62FECE02-D68F-9BE6-8805-39D528247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" y="1505148"/>
            <a:ext cx="8368464" cy="36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52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b="1" dirty="0"/>
              <a:t>Konverze dat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9388"/>
            <a:ext cx="2885012" cy="151216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0773096-FA0B-400A-8D31-8518D5A8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867379"/>
            <a:ext cx="2030760" cy="14941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E363AF-9869-4697-A738-2C45654E9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505572"/>
            <a:ext cx="2403998" cy="13239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6821AD7-C785-016D-2DF8-C8B02696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641917"/>
            <a:ext cx="2229161" cy="6763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EFF70A-E430-36F4-EE8E-D3965D904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4318287"/>
            <a:ext cx="2229161" cy="7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9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cs-CZ" sz="2800" dirty="0"/>
              <a:t>Řemenová držba v roce 1953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D47319-3218-4829-993C-E447553B0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19" y="1560785"/>
            <a:ext cx="6038107" cy="38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802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Předpoklady pro realizaci a efektivní provozování technologie pásového střídání plodin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Komplexní znalost půdoochranných systémů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Osvojení práce v prostředí GIS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Znalost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systémů přesných technologií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Vybavení nářadím se společným násobkem záběru (ideálně vhodnou pro technologii CTF)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Kvalitní technická podpora obsluh techniky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Spojování půdních celků, aby umožňovali obdělávání pozemků ve směru blízkém vrstevnicím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Vytvoření stabilizačních prvků (stabilizovaná souvrať, stabilizace údolnic, aj.)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285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0" y="4081636"/>
            <a:ext cx="8388350" cy="89358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2800" dirty="0">
                <a:solidFill>
                  <a:schemeClr val="tx1"/>
                </a:solidFill>
              </a:rPr>
              <a:t> </a:t>
            </a:r>
            <a:r>
              <a:rPr lang="cs-CZ" sz="2800" cap="none" dirty="0">
                <a:solidFill>
                  <a:schemeClr val="tx1"/>
                </a:solidFill>
              </a:rPr>
              <a:t>Děkuji za pozornost.</a:t>
            </a:r>
            <a:endParaRPr lang="en-US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Rectangle 4"/>
          <p:cNvSpPr>
            <a:spLocks noGrp="1"/>
          </p:cNvSpPr>
          <p:nvPr>
            <p:ph type="subTitle" idx="1"/>
          </p:nvPr>
        </p:nvSpPr>
        <p:spPr>
          <a:xfrm>
            <a:off x="2362200" y="5041900"/>
            <a:ext cx="6515100" cy="571500"/>
          </a:xfrm>
        </p:spPr>
        <p:txBody>
          <a:bodyPr/>
          <a:lstStyle/>
          <a:p>
            <a:pPr defTabSz="912813"/>
            <a:r>
              <a:rPr lang="cs-CZ" altLang="cs-CZ" sz="1900" dirty="0"/>
              <a:t>tel.: 601200004 , email: kraus@rostenice.eu</a:t>
            </a:r>
            <a:endParaRPr altLang="cs-CZ" sz="19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331359-4773-4096-B3D9-53FAE13A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265212"/>
            <a:ext cx="7596336" cy="41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7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Pásového střídání plodin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sz="2800" dirty="0"/>
          </a:p>
          <a:p>
            <a:pPr marL="457200" indent="450215" algn="just">
              <a:lnSpc>
                <a:spcPct val="107000"/>
              </a:lnSpc>
            </a:pP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Pásové střídání plodin je komplexní pěstební technologie s výrazným pozitivním enviromentálním vlivem. Využívá ochranný účinek vegetačního pokryvu, představuje pravidelné střídání chráněných pásů a ochranných pásů plodin ochranných s technologií pěstování plodin ve směru blízkém konturovému. Pásy plodin s různým protierozním účinkem se musí střídat, aby po dopadu srážky voda stékající z chráněného pásu a dopadající na něj byla zachycena na ochranném pásu a infiltrovala do půdy. Současně tím bráníme zrychlení odtoku na chráněných pásech a výraznému omezení jeho abrazivního účinku. Opatření lze využít na svažitých pozemcích proti vodní erozi i na rovinách ohrožených větrnou erozí.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079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2328619"/>
            <a:ext cx="7560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altLang="cs-CZ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altLang="cs-CZ" dirty="0"/>
              <a:t>Zejména v období kritických přívalových srážek od 1.4. do 30.9.</a:t>
            </a:r>
            <a:r>
              <a:rPr lang="cs-CZ" altLang="cs-CZ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altLang="cs-CZ" sz="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1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2051620"/>
            <a:ext cx="75608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altLang="cs-CZ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altLang="cs-CZ" dirty="0"/>
              <a:t>V</a:t>
            </a:r>
            <a:r>
              <a:rPr lang="cs-CZ" dirty="0"/>
              <a:t>izuální interpretace leteckých snímků ve formátu RGB, pořízených namátkově na hodnocené části DPB s hodnotou GSD (</a:t>
            </a:r>
            <a:r>
              <a:rPr lang="cs-CZ" dirty="0" err="1"/>
              <a:t>ground</a:t>
            </a:r>
            <a:r>
              <a:rPr lang="cs-CZ" dirty="0"/>
              <a:t> sample distance) menší než 4mm a s lokací </a:t>
            </a:r>
            <a:r>
              <a:rPr lang="cs-CZ" altLang="cs-CZ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cs-CZ" altLang="cs-CZ" sz="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8153400" cy="114156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4000" dirty="0"/>
              <a:t>Pokryvnost půdy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19F03A-F348-C917-085D-228BCF42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1959287"/>
            <a:ext cx="22404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Pokryv povrchu půdy strništěm po mělké podmítce.  Povrch půdy je pokryt ze 40%. ( klasifikace metodou Maximum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Likelihood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Classification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(MLC) )</a:t>
            </a:r>
            <a:b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8053C46-F562-4957-AAB2-67C4A58D2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59287"/>
            <a:ext cx="57340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60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irokoúhlá prezentac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875</Words>
  <Application>Microsoft Office PowerPoint</Application>
  <PresentationFormat>Předvádění na obrazovce (16:10)</PresentationFormat>
  <Paragraphs>172</Paragraphs>
  <Slides>51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Arial</vt:lpstr>
      <vt:lpstr>Calibri</vt:lpstr>
      <vt:lpstr>Symbol</vt:lpstr>
      <vt:lpstr>Times New Roman</vt:lpstr>
      <vt:lpstr>Tw Cen MT</vt:lpstr>
      <vt:lpstr>Wingdings</vt:lpstr>
      <vt:lpstr>Wingdings 2</vt:lpstr>
      <vt:lpstr>Širokoúhlá prezentace</vt:lpstr>
      <vt:lpstr>Pásové střídání plodin </vt:lpstr>
      <vt:lpstr>ROSTĚNICE, a. s.</vt:lpstr>
      <vt:lpstr>ROSTĚNICE, a. s.</vt:lpstr>
      <vt:lpstr>Řemenová držba v roce 1953</vt:lpstr>
      <vt:lpstr>Řemenová držba v roce 1953</vt:lpstr>
      <vt:lpstr>Pásového střídání plodin</vt:lpstr>
      <vt:lpstr>Pokryvnost půdy</vt:lpstr>
      <vt:lpstr>Pokryvnost půdy</vt:lpstr>
      <vt:lpstr>Pokryvnost půdy</vt:lpstr>
      <vt:lpstr>Pokryvnost půdy</vt:lpstr>
      <vt:lpstr>Pokryvnost půdy</vt:lpstr>
      <vt:lpstr>Pokryvnost půdy</vt:lpstr>
      <vt:lpstr>Pokryvnost půdy</vt:lpstr>
      <vt:lpstr>Pokryvnost půdy</vt:lpstr>
      <vt:lpstr>Pokryvnost půdy</vt:lpstr>
      <vt:lpstr>Pásového střídání plodin ve světě</vt:lpstr>
      <vt:lpstr>Pásového střídání plodin</vt:lpstr>
      <vt:lpstr>Pásového střídání plodin</vt:lpstr>
      <vt:lpstr>Protierozní účinky</vt:lpstr>
      <vt:lpstr>Prezentace aplikace PowerPoint</vt:lpstr>
      <vt:lpstr>Prezentace aplikace PowerPoint</vt:lpstr>
      <vt:lpstr>Protipžární opatření</vt:lpstr>
      <vt:lpstr>Technologie</vt:lpstr>
      <vt:lpstr>Technologie</vt:lpstr>
      <vt:lpstr>Technologie</vt:lpstr>
      <vt:lpstr>Prezentace aplikace PowerPoint</vt:lpstr>
      <vt:lpstr>Cíle projektu</vt:lpstr>
      <vt:lpstr>Certifikovaná metodika</vt:lpstr>
      <vt:lpstr>GIS</vt:lpstr>
      <vt:lpstr>LPIS (vektory DPB)</vt:lpstr>
      <vt:lpstr>LPIS (vektory DPB)</vt:lpstr>
      <vt:lpstr>Geoportál ČÚZK</vt:lpstr>
      <vt:lpstr>DMR 5G</vt:lpstr>
      <vt:lpstr>DMR 5G</vt:lpstr>
      <vt:lpstr>DMR 5G</vt:lpstr>
      <vt:lpstr>DMR 5G</vt:lpstr>
      <vt:lpstr>DMR 5G</vt:lpstr>
      <vt:lpstr>Portál AgriGIS MZe</vt:lpstr>
      <vt:lpstr>Portál AgriGIS MZe</vt:lpstr>
      <vt:lpstr>Nástroj pro vyhodnocování návrhu PSP</vt:lpstr>
      <vt:lpstr>Nástroj pro vyhodnocování návrhu PSP</vt:lpstr>
      <vt:lpstr>Nástroj pro vyhodnocování návrhu PSP</vt:lpstr>
      <vt:lpstr>Nástroj pro vyhodnocování návrhu PSP</vt:lpstr>
      <vt:lpstr>Nástroj pro vyhodnocování návrhu PSP</vt:lpstr>
      <vt:lpstr>Nástroj pro vyhodnocování návrhu PSP</vt:lpstr>
      <vt:lpstr>Nástroj pro vyhodnocování návrhu PSP</vt:lpstr>
      <vt:lpstr>Nástroj pro vyhodnocování návrhu PSP</vt:lpstr>
      <vt:lpstr>Nástroj pro vyhodnocování návrhu PSP</vt:lpstr>
      <vt:lpstr>Konverze dat</vt:lpstr>
      <vt:lpstr>Předpoklady pro realizaci a efektivní provozování technologie pásového střídání plodin</vt:lpstr>
      <vt:lpstr> 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satelitních technologií v zemědělstvíí</dc:title>
  <dc:creator/>
  <cp:lastModifiedBy/>
  <cp:revision>2</cp:revision>
  <dcterms:created xsi:type="dcterms:W3CDTF">2012-06-13T14:28:22Z</dcterms:created>
  <dcterms:modified xsi:type="dcterms:W3CDTF">2024-09-17T10:14:11Z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1029</vt:i4>
  </property>
  <property fmtid="{D5CDD505-2E9C-101B-9397-08002B2CF9AE}" pid="3" name="_Version">
    <vt:lpwstr>12.0.4518</vt:lpwstr>
  </property>
</Properties>
</file>